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57" r:id="rId4"/>
    <p:sldId id="262" r:id="rId5"/>
    <p:sldId id="263" r:id="rId6"/>
    <p:sldId id="280" r:id="rId7"/>
    <p:sldId id="281" r:id="rId8"/>
    <p:sldId id="264" r:id="rId9"/>
    <p:sldId id="268" r:id="rId10"/>
    <p:sldId id="267" r:id="rId11"/>
    <p:sldId id="266" r:id="rId12"/>
    <p:sldId id="265" r:id="rId13"/>
    <p:sldId id="273" r:id="rId14"/>
    <p:sldId id="269" r:id="rId15"/>
    <p:sldId id="274" r:id="rId16"/>
    <p:sldId id="277" r:id="rId17"/>
    <p:sldId id="275" r:id="rId18"/>
    <p:sldId id="276" r:id="rId19"/>
    <p:sldId id="270" r:id="rId20"/>
    <p:sldId id="272" r:id="rId21"/>
    <p:sldId id="271" r:id="rId22"/>
    <p:sldId id="258" r:id="rId23"/>
    <p:sldId id="261" r:id="rId24"/>
    <p:sldId id="259" r:id="rId25"/>
    <p:sldId id="260" r:id="rId26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BDB"/>
    <a:srgbClr val="DCE3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711" autoAdjust="0"/>
  </p:normalViewPr>
  <p:slideViewPr>
    <p:cSldViewPr snapToGrid="0" snapToObjects="1">
      <p:cViewPr varScale="1">
        <p:scale>
          <a:sx n="57" d="100"/>
          <a:sy n="57" d="100"/>
        </p:scale>
        <p:origin x="1026" y="6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ck Winchester" userId="c4cbcb7e-3fc5-4795-812e-a613f2b14281" providerId="ADAL" clId="{DE3FBAB2-D477-4E83-A495-A35D17A7334E}"/>
    <pc:docChg chg="modSld">
      <pc:chgData name="Chuck Winchester" userId="c4cbcb7e-3fc5-4795-812e-a613f2b14281" providerId="ADAL" clId="{DE3FBAB2-D477-4E83-A495-A35D17A7334E}" dt="2020-10-22T16:20:13.158" v="0" actId="1076"/>
      <pc:docMkLst>
        <pc:docMk/>
      </pc:docMkLst>
      <pc:sldChg chg="modSp mod">
        <pc:chgData name="Chuck Winchester" userId="c4cbcb7e-3fc5-4795-812e-a613f2b14281" providerId="ADAL" clId="{DE3FBAB2-D477-4E83-A495-A35D17A7334E}" dt="2020-10-22T16:20:13.158" v="0" actId="1076"/>
        <pc:sldMkLst>
          <pc:docMk/>
          <pc:sldMk cId="1539386888" sldId="256"/>
        </pc:sldMkLst>
        <pc:picChg chg="mod">
          <ac:chgData name="Chuck Winchester" userId="c4cbcb7e-3fc5-4795-812e-a613f2b14281" providerId="ADAL" clId="{DE3FBAB2-D477-4E83-A495-A35D17A7334E}" dt="2020-10-22T16:20:13.158" v="0" actId="1076"/>
          <ac:picMkLst>
            <pc:docMk/>
            <pc:sldMk cId="1539386888" sldId="256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820381-502C-4634-A1B0-CD2D119E1A9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0669B9-1C2D-454B-BC10-416C34E3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E0A8F0-B3C8-4168-A982-F319E28F23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C9EC7-34CC-413E-B5A6-F89A76BE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16637"/>
            <a:ext cx="14630399" cy="912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253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" y="7627621"/>
            <a:ext cx="596537" cy="43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A985FF-C048-4108-85B2-DDCBAF7BD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304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54897"/>
            <a:ext cx="12435840" cy="176403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067774"/>
            <a:ext cx="10241280" cy="1345474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7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16637"/>
            <a:ext cx="14630399" cy="912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253446"/>
          </a:xfrm>
        </p:spPr>
        <p:txBody>
          <a:bodyPr/>
          <a:lstStyle>
            <a:lvl1pPr>
              <a:defRPr sz="40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" y="7627621"/>
            <a:ext cx="596537" cy="43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A985FF-C048-4108-85B2-DDCBAF7BD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106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7627621"/>
            <a:ext cx="542109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85FF-C048-4108-85B2-DDCBAF7BD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hf hd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9638"/>
            <a:ext cx="14630400" cy="822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Project-[#]: [Project Title]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Kickoff</a:t>
            </a:r>
          </a:p>
          <a:p>
            <a:r>
              <a:rPr lang="en-US" sz="3200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3938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31520" y="1701165"/>
            <a:ext cx="12601708" cy="460039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u="sng" dirty="0"/>
              <a:t>Milestone				Date		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[Item]					March 1, 2015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[Item] 					July 1, 2015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[Item] 					November 1, 2015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[Item] 					July 1, 2016</a:t>
            </a:r>
          </a:p>
          <a:p>
            <a:pPr marL="0" indent="0"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782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605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31520" y="2264735"/>
            <a:ext cx="12846257" cy="4625162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u="sng" dirty="0"/>
              <a:t>Name	     		Responsibility			Division	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FontTx/>
              <a:buNone/>
            </a:pPr>
            <a:endParaRPr lang="en-US" alt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1520" y="1499192"/>
            <a:ext cx="13167360" cy="76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10428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" y="7616657"/>
            <a:ext cx="661345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31520" y="2753833"/>
            <a:ext cx="12846257" cy="4136064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u="sng" dirty="0"/>
              <a:t>Name	     		Responsibility			Division	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None/>
            </a:pPr>
            <a:r>
              <a:rPr lang="en-US" altLang="en-US" sz="2400" dirty="0"/>
              <a:t>[Name]			[Primary Responsibility]		[Division Name]</a:t>
            </a:r>
          </a:p>
          <a:p>
            <a:pPr marL="0" indent="0">
              <a:buFontTx/>
              <a:buNone/>
            </a:pPr>
            <a:endParaRPr lang="en-US" alt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1520" y="1499192"/>
            <a:ext cx="13167360" cy="116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 Contributors</a:t>
            </a:r>
          </a:p>
          <a:p>
            <a:pPr marL="0" indent="0">
              <a:buNone/>
            </a:pPr>
            <a:r>
              <a:rPr lang="en-US" sz="2400" dirty="0"/>
              <a:t>Pulled in as needed to work on specific phases/tasks</a:t>
            </a:r>
          </a:p>
        </p:txBody>
      </p:sp>
    </p:spTree>
    <p:extLst>
      <p:ext uri="{BB962C8B-B14F-4D97-AF65-F5344CB8AC3E}">
        <p14:creationId xmlns:p14="http://schemas.microsoft.com/office/powerpoint/2010/main" val="102930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Norms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/>
              <a:t>Team members unable to attend a meeting are responsible for providing updates and input prior to the meeting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Team members share responsibility for the success of the project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Team will operate under the principle “If you oppose, propose”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Issues that cannot be resolved by the team will be escalated by the project manager to the executive sponsor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[If meeting times/frequency are known, include that information]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[Consider addressing how you want team members to report absences and communicate planned time off]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[Add other items if needed]</a:t>
            </a:r>
          </a:p>
        </p:txBody>
      </p:sp>
    </p:spTree>
    <p:extLst>
      <p:ext uri="{BB962C8B-B14F-4D97-AF65-F5344CB8AC3E}">
        <p14:creationId xmlns:p14="http://schemas.microsoft.com/office/powerpoint/2010/main" val="409312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775162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/>
              <a:t>[Given our focus on Agile going forward, this template includes information about Agile only; replace/modify this info as needed]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[Info about Agile is intended only as high-level overview; you will need to provide more detail later as the team begins working together]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[This template includes two visual representations of Agile process; choose the one with the level of detail you prefer and delete the other one]</a:t>
            </a:r>
          </a:p>
        </p:txBody>
      </p:sp>
    </p:spTree>
    <p:extLst>
      <p:ext uri="{BB962C8B-B14F-4D97-AF65-F5344CB8AC3E}">
        <p14:creationId xmlns:p14="http://schemas.microsoft.com/office/powerpoint/2010/main" val="289227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775162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/>
              <a:t>Project team will follow principles of Agile software development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/>
              <a:t>What does that mean?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Expressing requirements in simple statements (called “user stories”)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Setting clear priorities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Following strict cycle of releases (called “sprints”)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Collaborating closely on project tasks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Reviewing results regularly and adjusting plans based on feedback</a:t>
            </a:r>
          </a:p>
          <a:p>
            <a:pPr lvl="1">
              <a:spcBef>
                <a:spcPts val="0"/>
              </a:spcBef>
              <a:defRPr/>
            </a:pPr>
            <a:r>
              <a:rPr lang="en-US" sz="3200" dirty="0"/>
              <a:t>Committing to process improvement</a:t>
            </a:r>
          </a:p>
          <a:p>
            <a:pPr>
              <a:spcBef>
                <a:spcPts val="0"/>
              </a:spcBef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733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775162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44" y="72735"/>
            <a:ext cx="11683168" cy="71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775162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4" y="62418"/>
            <a:ext cx="12812630" cy="72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 to Project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608182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17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948547"/>
            <a:ext cx="14630400" cy="176646"/>
          </a:xfrm>
          <a:prstGeom prst="rect">
            <a:avLst/>
          </a:prstGeom>
          <a:solidFill>
            <a:srgbClr val="C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114801"/>
            <a:ext cx="14630400" cy="4114800"/>
          </a:xfrm>
          <a:prstGeom prst="rect">
            <a:avLst/>
          </a:prstGeom>
          <a:solidFill>
            <a:srgbClr val="446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5FF-C048-4108-85B2-DDCBAF7BDF7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MSmith\Documents\IT Strategy\IT Mission-Vission Sample #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7" y="1"/>
            <a:ext cx="10287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"/>
            <a:ext cx="14630400" cy="322117"/>
          </a:xfrm>
          <a:prstGeom prst="rect">
            <a:avLst/>
          </a:prstGeom>
          <a:solidFill>
            <a:srgbClr val="446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322118"/>
            <a:ext cx="14630400" cy="114300"/>
          </a:xfrm>
          <a:prstGeom prst="rect">
            <a:avLst/>
          </a:prstGeom>
          <a:solidFill>
            <a:srgbClr val="C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" y="7616657"/>
            <a:ext cx="650713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146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" y="7616657"/>
            <a:ext cx="693243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86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</p:spPr>
      </p:pic>
    </p:spTree>
    <p:extLst>
      <p:ext uri="{BB962C8B-B14F-4D97-AF65-F5344CB8AC3E}">
        <p14:creationId xmlns:p14="http://schemas.microsoft.com/office/powerpoint/2010/main" val="31308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5FF-C048-4108-85B2-DDCBAF7BDF7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1257053"/>
            <a:ext cx="13026327" cy="59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1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5FF-C048-4108-85B2-DDCBAF7BDF7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904875"/>
            <a:ext cx="12630644" cy="63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5FF-C048-4108-85B2-DDCBAF7BDF7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54974"/>
            <a:ext cx="12721426" cy="62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88558"/>
            <a:ext cx="13167360" cy="568512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200" dirty="0"/>
              <a:t>Background</a:t>
            </a:r>
          </a:p>
          <a:p>
            <a:r>
              <a:rPr lang="en-US" altLang="en-US" sz="3200" dirty="0"/>
              <a:t>Project Purpose</a:t>
            </a:r>
          </a:p>
          <a:p>
            <a:r>
              <a:rPr lang="en-US" altLang="en-US" sz="3200" dirty="0"/>
              <a:t>Communication Plan</a:t>
            </a:r>
          </a:p>
          <a:p>
            <a:r>
              <a:rPr lang="en-US" altLang="en-US" sz="3200" dirty="0"/>
              <a:t>Stakeholders</a:t>
            </a:r>
          </a:p>
          <a:p>
            <a:r>
              <a:rPr lang="en-US" altLang="en-US" sz="3200" dirty="0"/>
              <a:t>Communication</a:t>
            </a:r>
          </a:p>
          <a:p>
            <a:r>
              <a:rPr lang="en-US" altLang="en-US" sz="3200" dirty="0"/>
              <a:t>Key Dates</a:t>
            </a:r>
          </a:p>
          <a:p>
            <a:r>
              <a:rPr lang="en-US" altLang="en-US" sz="3200" dirty="0"/>
              <a:t>Budget</a:t>
            </a:r>
          </a:p>
          <a:p>
            <a:r>
              <a:rPr lang="en-US" altLang="en-US" sz="3200" dirty="0"/>
              <a:t>Project Roles</a:t>
            </a:r>
          </a:p>
          <a:p>
            <a:r>
              <a:rPr lang="en-US" altLang="en-US" sz="3200" dirty="0"/>
              <a:t>Team Norms</a:t>
            </a:r>
          </a:p>
          <a:p>
            <a:r>
              <a:rPr lang="en-US" altLang="en-US" sz="3200" dirty="0"/>
              <a:t>Project Approach</a:t>
            </a:r>
          </a:p>
          <a:p>
            <a:r>
              <a:rPr lang="en-US" altLang="en-US" sz="3200" dirty="0"/>
              <a:t>Risks to Project Success</a:t>
            </a:r>
          </a:p>
          <a:p>
            <a:r>
              <a:rPr lang="en-US" altLang="en-US" sz="3200" dirty="0"/>
              <a:t>Open Questions</a:t>
            </a:r>
          </a:p>
          <a:p>
            <a:r>
              <a:rPr lang="en-US" altLang="en-US" sz="32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0085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r>
              <a:rPr lang="en-US" sz="3200" dirty="0"/>
              <a:t>[Item]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0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Major Objectives</a:t>
            </a:r>
          </a:p>
          <a:p>
            <a:pPr lvl="1"/>
            <a:r>
              <a:rPr lang="en-US" sz="3200" dirty="0"/>
              <a:t>[Item]</a:t>
            </a:r>
          </a:p>
          <a:p>
            <a:pPr lvl="1"/>
            <a:r>
              <a:rPr lang="en-US" sz="3200" dirty="0"/>
              <a:t>[Item]</a:t>
            </a:r>
          </a:p>
          <a:p>
            <a:pPr lvl="1"/>
            <a:r>
              <a:rPr lang="en-US" sz="3200" dirty="0"/>
              <a:t>[Item]</a:t>
            </a:r>
          </a:p>
          <a:p>
            <a:r>
              <a:rPr lang="en-US" sz="3200" dirty="0"/>
              <a:t>Success Criteria</a:t>
            </a:r>
          </a:p>
          <a:p>
            <a:pPr lvl="1"/>
            <a:r>
              <a:rPr lang="en-US" sz="3200" dirty="0"/>
              <a:t>[Item]</a:t>
            </a:r>
          </a:p>
          <a:p>
            <a:pPr lvl="1"/>
            <a:r>
              <a:rPr lang="en-US" sz="3200" dirty="0"/>
              <a:t>[Item] </a:t>
            </a:r>
          </a:p>
          <a:p>
            <a:pPr lvl="1"/>
            <a:r>
              <a:rPr lang="en-US" sz="3200" dirty="0"/>
              <a:t>[Item]</a:t>
            </a:r>
          </a:p>
          <a:p>
            <a:pPr lvl="1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019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20721"/>
            <a:ext cx="13167360" cy="788276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Plan*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246168"/>
              </p:ext>
            </p:extLst>
          </p:nvPr>
        </p:nvGraphicFramePr>
        <p:xfrm>
          <a:off x="204951" y="1357323"/>
          <a:ext cx="14267794" cy="5105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7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Key Project Teams &amp; Members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B9F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Executive Sponsor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C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Executive Steering Committee (ESC)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C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Owner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Project Leadership Team (PLT)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AAFP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Project Core Team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10"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 Other Key AAFP</a:t>
                      </a:r>
                      <a:r>
                        <a:rPr lang="en-US" sz="1800" b="1" u="none" strike="noStrike" baseline="0" dirty="0">
                          <a:effectLst/>
                        </a:rPr>
                        <a:t> Resources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Business Project Manager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345">
                <a:tc>
                  <a:txBody>
                    <a:bodyPr/>
                    <a:lstStyle/>
                    <a:p>
                      <a:pPr marL="0" marR="0" lvl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Project Manager</a:t>
                      </a:r>
                      <a:endPara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Vendor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Project Manager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ctr" rtl="0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19" y="6425510"/>
            <a:ext cx="140002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You can use these two Communication Plan slides instead of some of the individual slides that follow, depending on what works best for the project.</a:t>
            </a:r>
          </a:p>
        </p:txBody>
      </p:sp>
    </p:spTree>
    <p:extLst>
      <p:ext uri="{BB962C8B-B14F-4D97-AF65-F5344CB8AC3E}">
        <p14:creationId xmlns:p14="http://schemas.microsoft.com/office/powerpoint/2010/main" val="348538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20721"/>
            <a:ext cx="13167360" cy="788276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Plan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506104"/>
              </p:ext>
            </p:extLst>
          </p:nvPr>
        </p:nvGraphicFramePr>
        <p:xfrm>
          <a:off x="204951" y="1357323"/>
          <a:ext cx="14267794" cy="4496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2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Key Meetings &amp; Review Process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B9F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Executive Steering Committee (ESC) Meeting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Bi-Monthly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See Previous</a:t>
                      </a:r>
                      <a:r>
                        <a:rPr lang="en-US" sz="1800" b="0" u="none" strike="noStrike" baseline="0" dirty="0">
                          <a:effectLst/>
                        </a:rPr>
                        <a:t> Slide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Project Leadership Team (PLT) Meeting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Monthly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See Previous</a:t>
                      </a:r>
                      <a:r>
                        <a:rPr lang="en-US" sz="1800" b="0" u="none" strike="noStrike" baseline="0" dirty="0">
                          <a:effectLst/>
                        </a:rPr>
                        <a:t> Slide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Project CORE Team Meeting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Weekly and As-Needed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AAFP Project Core Team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Update</a:t>
                      </a:r>
                      <a:r>
                        <a:rPr lang="en-US" sz="1800" b="1" u="none" strike="noStrike" baseline="0" dirty="0">
                          <a:effectLst/>
                        </a:rPr>
                        <a:t> in</a:t>
                      </a:r>
                      <a:r>
                        <a:rPr lang="en-US" sz="1800" b="1" u="none" strike="noStrike" dirty="0">
                          <a:effectLst/>
                        </a:rPr>
                        <a:t> 10-Block Format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Monthly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Business &amp; IT Project Managers, IT PMO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Project Status Reports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Weekly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</a:rPr>
                        <a:t>Business &amp; IT Project Managers, IT PMO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334"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Tasks and Meeting Notes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Daily/As-Needed</a:t>
                      </a: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AAFP Project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Core Team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334"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to All Staff via The Source/Pulse+</a:t>
                      </a: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Quarterly</a:t>
                      </a: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and IT Project Managers</a:t>
                      </a: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334">
                <a:tc>
                  <a:txBody>
                    <a:bodyPr/>
                    <a:lstStyle/>
                    <a:p>
                      <a:pPr marL="0" marR="0" indent="0" algn="ctr" defTabSz="13062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to Cross-divisional Integration Team</a:t>
                      </a:r>
                    </a:p>
                  </a:txBody>
                  <a:tcPr marL="9525" marR="9525" marT="9525" marB="0" anchor="ctr">
                    <a:solidFill>
                      <a:srgbClr val="BCCE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Monthly</a:t>
                      </a: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and IT Project Managers</a:t>
                      </a:r>
                    </a:p>
                  </a:txBody>
                  <a:tcPr marL="9525" marR="9525" marT="9525" marB="0" anchor="ctr">
                    <a:solidFill>
                      <a:srgbClr val="E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2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Executive Sponsor: [Name]</a:t>
            </a:r>
          </a:p>
          <a:p>
            <a:r>
              <a:rPr lang="en-US" sz="3200" dirty="0"/>
              <a:t>Key Stakeholders</a:t>
            </a:r>
          </a:p>
          <a:p>
            <a:pPr lvl="1"/>
            <a:r>
              <a:rPr lang="en-US" sz="3200" dirty="0"/>
              <a:t>[Name]</a:t>
            </a:r>
          </a:p>
          <a:p>
            <a:pPr lvl="1"/>
            <a:r>
              <a:rPr lang="en-US" sz="3200" dirty="0"/>
              <a:t>[Name]</a:t>
            </a:r>
          </a:p>
          <a:p>
            <a:pPr lvl="1"/>
            <a:r>
              <a:rPr lang="en-US" sz="3200" dirty="0"/>
              <a:t>[Name]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337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" y="7616657"/>
            <a:ext cx="495114" cy="438150"/>
          </a:xfrm>
        </p:spPr>
        <p:txBody>
          <a:bodyPr/>
          <a:lstStyle/>
          <a:p>
            <a:pPr algn="l"/>
            <a:fld id="{61A985FF-C048-4108-85B2-DDCBAF7BDF75}" type="slidenum">
              <a:rPr lang="en-US" smtClean="0">
                <a:solidFill>
                  <a:schemeClr val="bg1"/>
                </a:solidFill>
              </a:rPr>
              <a:pPr algn="l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Day-to-day activities documented in JIRA</a:t>
            </a:r>
          </a:p>
          <a:p>
            <a:pPr lvl="1"/>
            <a:r>
              <a:rPr lang="en-US" sz="3200" dirty="0"/>
              <a:t>[link to main JIRA ticket]</a:t>
            </a:r>
          </a:p>
          <a:p>
            <a:pPr lvl="1"/>
            <a:r>
              <a:rPr lang="en-US" sz="3200" dirty="0"/>
              <a:t>“Watchers” will receive automatic updates from JIRA whenever project ticket is updated</a:t>
            </a:r>
          </a:p>
          <a:p>
            <a:r>
              <a:rPr lang="en-US" sz="3200" dirty="0"/>
              <a:t>[If applicable:]Starting in [month], all stakeholders will receive monthly update on project status via email</a:t>
            </a:r>
          </a:p>
          <a:p>
            <a:r>
              <a:rPr lang="en-US" sz="3200" dirty="0"/>
              <a:t>IT will ask team members for feedback at conclusion of project so we can improve processes for future projects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7042061"/>
      </p:ext>
    </p:extLst>
  </p:cSld>
  <p:clrMapOvr>
    <a:masterClrMapping/>
  </p:clrMapOvr>
</p:sld>
</file>

<file path=ppt/theme/theme1.xml><?xml version="1.0" encoding="utf-8"?>
<a:theme xmlns:a="http://schemas.openxmlformats.org/drawingml/2006/main" name="AAFP POWERPOINT TEMPLATE 2015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AAFP POWERPOINT TEMPLATE 2015_16x9</Template>
  <TotalTime>169</TotalTime>
  <Words>828</Words>
  <Application>Microsoft Office PowerPoint</Application>
  <PresentationFormat>Custom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AAFP POWERPOINT TEMPLATE 2015_16x9</vt:lpstr>
      <vt:lpstr>Project-[#]: [Project Title]</vt:lpstr>
      <vt:lpstr>PowerPoint Presentation</vt:lpstr>
      <vt:lpstr>Agenda</vt:lpstr>
      <vt:lpstr>Background</vt:lpstr>
      <vt:lpstr>Project Purpose</vt:lpstr>
      <vt:lpstr>Communication Plan*</vt:lpstr>
      <vt:lpstr>Communication Plan</vt:lpstr>
      <vt:lpstr>Stakeholders</vt:lpstr>
      <vt:lpstr>Communication</vt:lpstr>
      <vt:lpstr>Key Dates</vt:lpstr>
      <vt:lpstr>Budget</vt:lpstr>
      <vt:lpstr>Project Roles</vt:lpstr>
      <vt:lpstr>Project Roles</vt:lpstr>
      <vt:lpstr>Team Norms</vt:lpstr>
      <vt:lpstr>Project Approach</vt:lpstr>
      <vt:lpstr>Project Approach</vt:lpstr>
      <vt:lpstr>PowerPoint Presentation</vt:lpstr>
      <vt:lpstr>PowerPoint Presentation</vt:lpstr>
      <vt:lpstr>Risks to Project Success</vt:lpstr>
      <vt:lpstr>Open Questions</vt:lpstr>
      <vt:lpstr>Next Steps</vt:lpstr>
      <vt:lpstr>PowerPoint Presentation</vt:lpstr>
      <vt:lpstr>PowerPoint Presentation</vt:lpstr>
      <vt:lpstr>PowerPoint Presentation</vt:lpstr>
      <vt:lpstr>PowerPoint Presentation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Project-[#]: [Project Title]</dc:title>
  <dc:creator>Rover</dc:creator>
  <cp:lastModifiedBy>Chuck Winchester</cp:lastModifiedBy>
  <cp:revision>16</cp:revision>
  <cp:lastPrinted>2015-08-10T14:11:23Z</cp:lastPrinted>
  <dcterms:created xsi:type="dcterms:W3CDTF">2015-09-28T20:50:58Z</dcterms:created>
  <dcterms:modified xsi:type="dcterms:W3CDTF">2020-10-22T16:20:20Z</dcterms:modified>
</cp:coreProperties>
</file>